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1" r:id="rId4"/>
    <p:sldMasterId id="2147483692" r:id="rId5"/>
    <p:sldMasterId id="2147483693" r:id="rId6"/>
    <p:sldMasterId id="214748369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5143500" cx="9144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  <p:embeddedFont>
      <p:font typeface="Karl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Karla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Karla-italic.fntdata"/><Relationship Id="rId30" Type="http://schemas.openxmlformats.org/officeDocument/2006/relationships/font" Target="fonts/Karla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32" Type="http://schemas.openxmlformats.org/officeDocument/2006/relationships/font" Target="fonts/Karla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3151898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3151898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3151898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3151898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d3151898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d3151898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d3151898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d3151898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3151898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3151898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3151898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3151898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d31518984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d31518984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3151898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d3151898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d315189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d315189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d315189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d315189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d3151898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d3151898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d3151898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d3151898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d3151898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d3151898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d3151898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d3151898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dbb784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dbb78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d3151898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d3151898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" showMasterSp="0">
  <p:cSld name="TITLE_AND_BODY_1">
    <p:bg>
      <p:bgPr>
        <a:solidFill>
          <a:srgbClr val="75C36E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Take a seat!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Lecture)" showMasterSp="0">
  <p:cSld name="TITLE_AND_BODY_1_1">
    <p:bg>
      <p:bgPr>
        <a:solidFill>
          <a:srgbClr val="6191C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/>
        </p:nvSpPr>
        <p:spPr>
          <a:xfrm>
            <a:off x="502925" y="1028700"/>
            <a:ext cx="5394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Sit with anyone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21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0" name="Google Shape;70;p21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2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4" name="Google Shape;74;p2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23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8" name="Google Shape;78;p23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9" name="Google Shape;79;p23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" showMasterSp="0">
  <p:cSld name="TITLE_AND_BODY_1">
    <p:bg>
      <p:bgPr>
        <a:solidFill>
          <a:srgbClr val="75C36E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4" name="Google Shape;94;p29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31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9" name="Google Shape;99;p31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Google Shape;100;p31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3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3" name="Google Shape;103;p3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3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33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7" name="Google Shape;107;p33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8" name="Google Shape;108;p33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F3F3F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4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" showMasterSp="0">
  <p:cSld name="TITLE_AND_BODY_1">
    <p:bg>
      <p:bgPr>
        <a:solidFill>
          <a:srgbClr val="75C36E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8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 1" showMasterSp="0">
  <p:cSld name="TITLE_AND_BODY_1_2">
    <p:bg>
      <p:bgPr>
        <a:solidFill>
          <a:srgbClr val="75C36E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9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Lecture)" showMasterSp="0">
  <p:cSld name="TITLE_AND_BODY_1_1">
    <p:bg>
      <p:bgPr>
        <a:solidFill>
          <a:srgbClr val="6191C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0"/>
          <p:cNvSpPr txBox="1"/>
          <p:nvPr/>
        </p:nvSpPr>
        <p:spPr>
          <a:xfrm>
            <a:off x="502925" y="1028700"/>
            <a:ext cx="5394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Sit with friends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1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3" name="Google Shape;133;p4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4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45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38" name="Google Shape;138;p45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" name="Google Shape;139;p45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46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42" name="Google Shape;142;p46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46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47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46" name="Google Shape;146;p47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47" name="Google Shape;147;p47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47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Fall 2018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3" name="Google Shape;83;p24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4" name="Google Shape;84;p24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18" name="Google Shape;118;p36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19" name="Google Shape;119;p36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oftware.berkeley.edu/adobe-creative-cloud-personal-and-non-managed-devices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7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IMDB Redesign</a:t>
            </a:r>
            <a:endParaRPr b="1" u="sng"/>
          </a:p>
        </p:txBody>
      </p:sp>
      <p:pic>
        <p:nvPicPr>
          <p:cNvPr id="206" name="Google Shape;2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425" y="216562"/>
            <a:ext cx="2859701" cy="47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8"/>
          <p:cNvSpPr txBox="1"/>
          <p:nvPr>
            <p:ph idx="1" type="body"/>
          </p:nvPr>
        </p:nvSpPr>
        <p:spPr>
          <a:xfrm>
            <a:off x="502925" y="11049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C36E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/>
              <a:t>1). </a:t>
            </a:r>
            <a:r>
              <a:rPr b="1" lang="en" sz="2400">
                <a:solidFill>
                  <a:srgbClr val="75C36E"/>
                </a:solidFill>
              </a:rPr>
              <a:t>Modularizing</a:t>
            </a:r>
            <a:r>
              <a:rPr b="1" lang="en" sz="2400"/>
              <a:t> your designs </a:t>
            </a:r>
            <a:endParaRPr b="1" sz="24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/>
              <a:t>via Grid Tool and Symbols</a:t>
            </a:r>
            <a:endParaRPr sz="2400"/>
          </a:p>
          <a:p>
            <a:pPr indent="0" lvl="0" marL="45720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2" name="Google Shape;212;p58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things you’ll learn today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9"/>
          <p:cNvSpPr txBox="1"/>
          <p:nvPr>
            <p:ph idx="1" type="body"/>
          </p:nvPr>
        </p:nvSpPr>
        <p:spPr>
          <a:xfrm>
            <a:off x="502925" y="11049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C36E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/>
              <a:t>2). Be able to look at UI </a:t>
            </a:r>
            <a:r>
              <a:rPr b="1" lang="en" sz="2400">
                <a:solidFill>
                  <a:srgbClr val="75C36E"/>
                </a:solidFill>
              </a:rPr>
              <a:t>analytically</a:t>
            </a:r>
            <a:endParaRPr b="1" sz="2400">
              <a:solidFill>
                <a:srgbClr val="75C36E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/>
              <a:t>and be mechanically </a:t>
            </a:r>
            <a:endParaRPr b="1" sz="24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/>
              <a:t>skilled to recreate them.</a:t>
            </a:r>
            <a:endParaRPr b="1" sz="2400"/>
          </a:p>
          <a:p>
            <a:pPr indent="0" lvl="0" marL="45720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8" name="Google Shape;218;p5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things you’ll learn today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0"/>
          <p:cNvSpPr txBox="1"/>
          <p:nvPr>
            <p:ph idx="1" type="body"/>
          </p:nvPr>
        </p:nvSpPr>
        <p:spPr>
          <a:xfrm>
            <a:off x="502925" y="11049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C36E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br>
              <a:rPr b="1" lang="en" sz="2400"/>
            </a:br>
            <a:r>
              <a:rPr b="1" lang="en" sz="2400"/>
              <a:t>3). Gain more </a:t>
            </a:r>
            <a:r>
              <a:rPr b="1" lang="en" sz="2400">
                <a:solidFill>
                  <a:srgbClr val="75C36E"/>
                </a:solidFill>
              </a:rPr>
              <a:t>confidence</a:t>
            </a:r>
            <a:r>
              <a:rPr b="1" lang="en" sz="2400"/>
              <a:t> in</a:t>
            </a:r>
            <a:endParaRPr b="1" sz="24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/>
              <a:t>your proficiency as a designer,</a:t>
            </a:r>
            <a:endParaRPr b="1" sz="24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/>
              <a:t>regardless of your background </a:t>
            </a:r>
            <a:endParaRPr b="1" sz="24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45720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4" name="Google Shape;224;p6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things you’ll learn today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1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Getting Started</a:t>
            </a:r>
            <a:endParaRPr b="1" u="sng"/>
          </a:p>
        </p:txBody>
      </p:sp>
      <p:pic>
        <p:nvPicPr>
          <p:cNvPr id="230" name="Google Shape;230;p61"/>
          <p:cNvPicPr preferRelativeResize="0"/>
          <p:nvPr/>
        </p:nvPicPr>
        <p:blipFill rotWithShape="1">
          <a:blip r:embed="rId3">
            <a:alphaModFix/>
          </a:blip>
          <a:srcRect b="57553" l="0" r="0" t="0"/>
          <a:stretch/>
        </p:blipFill>
        <p:spPr>
          <a:xfrm>
            <a:off x="1828825" y="457198"/>
            <a:ext cx="5394901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Analyze, Visualize, Design</a:t>
            </a:r>
            <a:endParaRPr b="1"/>
          </a:p>
        </p:txBody>
      </p:sp>
      <p:pic>
        <p:nvPicPr>
          <p:cNvPr id="236" name="Google Shape;2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539842"/>
            <a:ext cx="2184941" cy="359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906" y="528625"/>
            <a:ext cx="2184934" cy="362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865" y="539838"/>
            <a:ext cx="2184934" cy="359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Final Result - </a:t>
            </a:r>
            <a:r>
              <a:rPr b="1" lang="en">
                <a:solidFill>
                  <a:srgbClr val="75C36E"/>
                </a:solidFill>
              </a:rPr>
              <a:t>Any Questions?</a:t>
            </a:r>
            <a:endParaRPr b="1">
              <a:solidFill>
                <a:srgbClr val="75C36E"/>
              </a:solidFill>
            </a:endParaRPr>
          </a:p>
        </p:txBody>
      </p:sp>
      <p:pic>
        <p:nvPicPr>
          <p:cNvPr id="244" name="Google Shape;2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197" y="367475"/>
            <a:ext cx="6735076" cy="37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9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58" name="Google Shape;158;p49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Group project deadline is </a:t>
            </a:r>
            <a:r>
              <a:rPr b="1" lang="en" sz="1800" u="sng"/>
              <a:t>TONIGHT</a:t>
            </a:r>
            <a:endParaRPr b="1" sz="1800" u="sng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Submit at </a:t>
            </a:r>
            <a:r>
              <a:rPr b="1" lang="en" sz="1800">
                <a:solidFill>
                  <a:srgbClr val="6191C2"/>
                </a:solidFill>
              </a:rPr>
              <a:t>wdd.io/go/project-submit.</a:t>
            </a:r>
            <a:endParaRPr b="1" sz="1800">
              <a:solidFill>
                <a:srgbClr val="6191C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Mid-semester feedback soon!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Is there any topics / improvements you want to see? </a:t>
            </a:r>
            <a:r>
              <a:rPr b="1" lang="en" sz="1800">
                <a:solidFill>
                  <a:srgbClr val="6191C2"/>
                </a:solidFill>
              </a:rPr>
              <a:t>wdd.io/go/feedback</a:t>
            </a:r>
            <a:endParaRPr b="1" sz="1800">
              <a:solidFill>
                <a:srgbClr val="6191C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0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Prototyping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0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Week 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1"/>
          <p:cNvSpPr txBox="1"/>
          <p:nvPr>
            <p:ph type="title"/>
          </p:nvPr>
        </p:nvSpPr>
        <p:spPr>
          <a:xfrm>
            <a:off x="502950" y="2439713"/>
            <a:ext cx="81381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If you haven’t </a:t>
            </a:r>
            <a:r>
              <a:rPr lang="en" u="sng">
                <a:solidFill>
                  <a:schemeClr val="lt2"/>
                </a:solidFill>
                <a:hlinkClick r:id="rId3"/>
              </a:rPr>
              <a:t>downloaded XD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70" name="Google Shape;17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700" y="1896787"/>
            <a:ext cx="484600" cy="4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2"/>
          <p:cNvSpPr txBox="1"/>
          <p:nvPr>
            <p:ph type="title"/>
          </p:nvPr>
        </p:nvSpPr>
        <p:spPr>
          <a:xfrm>
            <a:off x="457225" y="2571750"/>
            <a:ext cx="81381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191C2"/>
                </a:solidFill>
              </a:rPr>
              <a:t>goo.gl/rEJPmP</a:t>
            </a:r>
            <a:endParaRPr u="sng">
              <a:solidFill>
                <a:srgbClr val="6191C2"/>
              </a:solidFill>
            </a:endParaRPr>
          </a:p>
        </p:txBody>
      </p:sp>
      <p:pic>
        <p:nvPicPr>
          <p:cNvPr id="176" name="Google Shape;1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850" y="1892825"/>
            <a:ext cx="51435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3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learned last week</a:t>
            </a:r>
            <a:endParaRPr/>
          </a:p>
        </p:txBody>
      </p:sp>
      <p:pic>
        <p:nvPicPr>
          <p:cNvPr id="182" name="Google Shape;1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5" y="1137250"/>
            <a:ext cx="7169574" cy="33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becoming proficient in XD</a:t>
            </a:r>
            <a:endParaRPr/>
          </a:p>
        </p:txBody>
      </p:sp>
      <p:pic>
        <p:nvPicPr>
          <p:cNvPr id="188" name="Google Shape;1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46" y="1104900"/>
            <a:ext cx="450476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tbh -- we love dissenting opinions (from hwk 5) </a:t>
            </a:r>
            <a:endParaRPr/>
          </a:p>
        </p:txBody>
      </p:sp>
      <p:pic>
        <p:nvPicPr>
          <p:cNvPr id="194" name="Google Shape;1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25" y="1487425"/>
            <a:ext cx="7507500" cy="24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6"/>
          <p:cNvSpPr txBox="1"/>
          <p:nvPr>
            <p:ph idx="1" type="body"/>
          </p:nvPr>
        </p:nvSpPr>
        <p:spPr>
          <a:xfrm>
            <a:off x="502925" y="1104900"/>
            <a:ext cx="81381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C36E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5C36E"/>
                </a:solidFill>
              </a:rPr>
              <a:t>Rapid prototyping</a:t>
            </a:r>
            <a:r>
              <a:rPr lang="en"/>
              <a:t> allows you to create digital mockups </a:t>
            </a:r>
            <a:r>
              <a:rPr b="1" i="1" lang="en"/>
              <a:t>quickly.</a:t>
            </a:r>
            <a:endParaRPr b="1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Start with sketches, </a:t>
            </a:r>
            <a:r>
              <a:rPr lang="en"/>
              <a:t>end with a prototype.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Use tools like Adobe XD, Figma, Sketch, etc. to create designs.</a:t>
            </a:r>
            <a:endParaRPr/>
          </a:p>
          <a:p>
            <a:pPr indent="0" lvl="0" marL="45720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0" name="Google Shape;200;p5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Prototyping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